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5"/>
  </p:notesMasterIdLst>
  <p:sldIdLst>
    <p:sldId id="263" r:id="rId2"/>
    <p:sldId id="285" r:id="rId3"/>
    <p:sldId id="256" r:id="rId4"/>
    <p:sldId id="257" r:id="rId5"/>
    <p:sldId id="258" r:id="rId6"/>
    <p:sldId id="261" r:id="rId7"/>
    <p:sldId id="262" r:id="rId8"/>
    <p:sldId id="259" r:id="rId9"/>
    <p:sldId id="260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88" r:id="rId18"/>
    <p:sldId id="272" r:id="rId19"/>
    <p:sldId id="276" r:id="rId20"/>
    <p:sldId id="278" r:id="rId21"/>
    <p:sldId id="286" r:id="rId22"/>
    <p:sldId id="287" r:id="rId23"/>
    <p:sldId id="273" r:id="rId24"/>
    <p:sldId id="271" r:id="rId25"/>
    <p:sldId id="274" r:id="rId26"/>
    <p:sldId id="277" r:id="rId27"/>
    <p:sldId id="289" r:id="rId28"/>
    <p:sldId id="275" r:id="rId29"/>
    <p:sldId id="282" r:id="rId30"/>
    <p:sldId id="290" r:id="rId31"/>
    <p:sldId id="284" r:id="rId32"/>
    <p:sldId id="279" r:id="rId33"/>
    <p:sldId id="280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C0CFFE9-6A44-4D17-926B-741B64CC9258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3D951E3-A2A9-487D-9726-CB7CF48865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56025-7080-489D-B196-25B3C8635DD9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2CB5C-7A73-40B8-94A9-7678DFB4E7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B1A6F-AA01-413F-9C1C-C503CBA10354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03B40-0213-430D-9E46-C179E81EA2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8C6E8-C8F2-489B-85CD-634F2FC05740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AAE91-15D0-4413-90C3-244B3BD2B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088FE-9D24-41BD-BDCD-849C97B3BCE4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CAB15-EF08-4C9A-B560-E861BCD639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A02E8-6D32-417E-B218-93EE352794CE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0FDCA-890C-4551-8B7F-1F35F6DCB8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B65E5-21C6-4793-B1FF-7C61DB2C2DC9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A3C5A-2CD1-45DE-83AD-B83CE7FF48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52BAC-42E2-4FA2-BFC3-DB228CFBCB3E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6D5C9-E881-4784-9F83-63F21263F8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15A0F-F05F-41CC-A7F4-570B17EC2C49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24815-527C-4A8B-8032-07416070B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FB1D3-E455-4E65-9666-349494035104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D2B54-014E-421D-8D00-24B8BF0325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580C6-0CFB-4A13-A577-9924D840FC3B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3B86D-59FF-4E5A-8905-7DB867D5E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3A53F-1492-4294-9691-D22C7FF49848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1C86F-589A-44BB-8170-57BEB2546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D93F3-76BE-4FC7-8B24-47BD450782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E6904-D972-458C-8700-8B8E50FBBD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95FC0-BB17-4615-BC75-5FDCE9FB2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0A3AA-4259-49F7-9C6E-2E05D5C94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F22947-B76C-4C7E-9B1F-57A4F1C3ECD6}" type="datetimeFigureOut">
              <a:rPr lang="ru-RU"/>
              <a:pPr>
                <a:defRPr/>
              </a:pPr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0CF24F-EE2B-48C9-AACC-761A20B79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6" r:id="rId2"/>
    <p:sldLayoutId id="2147483725" r:id="rId3"/>
    <p:sldLayoutId id="2147483724" r:id="rId4"/>
    <p:sldLayoutId id="2147483723" r:id="rId5"/>
    <p:sldLayoutId id="2147483722" r:id="rId6"/>
    <p:sldLayoutId id="2147483721" r:id="rId7"/>
    <p:sldLayoutId id="2147483720" r:id="rId8"/>
    <p:sldLayoutId id="2147483719" r:id="rId9"/>
    <p:sldLayoutId id="2147483718" r:id="rId10"/>
    <p:sldLayoutId id="2147483717" r:id="rId11"/>
    <p:sldLayoutId id="2147483728" r:id="rId12"/>
    <p:sldLayoutId id="2147483729" r:id="rId13"/>
    <p:sldLayoutId id="2147483730" r:id="rId14"/>
    <p:sldLayoutId id="2147483731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91;&#1088;&#1086;&#1082;&#1080;\&#1091;&#1088;&#1086;&#1082;%20&#1074;&#1103;&#1079;&#1072;&#1085;&#1080;&#1077;%20&#1085;&#1072;%20&#1089;&#1087;&#1080;&#1072;&#1093;%202%20&#1074;&#1072;&#1088;&#1080;&#1072;&#1085;&#1090;\1.mp3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91;&#1088;&#1086;&#1082;&#1080;\&#1091;&#1088;&#1086;&#1082;%20&#1074;&#1103;&#1079;&#1072;&#1085;&#1080;&#1077;%20&#1085;&#1072;%20&#1089;&#1087;&#1080;&#1072;&#1093;%202%20&#1074;&#1072;&#1088;&#1080;&#1072;&#1085;&#1090;\2.mp3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91;&#1088;&#1086;&#1082;&#1080;\&#1091;&#1088;&#1086;&#1082;%20&#1074;&#1103;&#1079;&#1072;&#1085;&#1080;&#1077;%20&#1085;&#1072;%20&#1089;&#1087;&#1080;&#1072;&#1093;%202%20&#1074;&#1072;&#1088;&#1080;&#1072;&#1085;&#1090;\3.mp3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91;&#1088;&#1086;&#1082;&#1080;\&#1091;&#1088;&#1086;&#1082;%20&#1074;&#1103;&#1079;&#1072;&#1085;&#1080;&#1077;%20&#1085;&#1072;%20&#1089;&#1087;&#1080;&#1072;&#1093;%202%20&#1074;&#1072;&#1088;&#1080;&#1072;&#1085;&#1090;\4.mp3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91;&#1088;&#1086;&#1082;&#1080;\&#1091;&#1088;&#1086;&#1082;%20&#1074;&#1103;&#1079;&#1072;&#1085;&#1080;&#1077;%20&#1085;&#1072;%20&#1089;&#1087;&#1080;&#1072;&#1093;%202%20&#1074;&#1072;&#1088;&#1080;&#1072;&#1085;&#1090;\5.mp3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0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hyperlink" Target="http://images.yandex.ru/yandsearch?rpt=simage&amp;ed=1&amp;text=%D0%B8%D1%81%D1%82%D0%BE%D1%80%D0%B8%D1%8F%20%D0%B2%D1%8F%D0%B7%D0%B0%D0%BD%D0%B8%D1%8F&amp;img_url=bookv.ru/images/stories/mage_06/drops_91_93.jpg&amp;spsite=fake-058-7915527.ru&amp;p=9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1.pn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hyperlink" Target="http://news.knitting-info.ru/lib/mag_knit/rus/diana-spec/2007/03/20070423065138/discuss/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H:\1&#1074;&#1103;&#1079;&#1072;&#1085;&#1080;&#1077;\LESSON2.AVI" TargetMode="Externa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" Type="http://schemas.openxmlformats.org/officeDocument/2006/relationships/audio" Target="file:///C:\Users\User\Desktop\&#1091;&#1088;&#1086;&#1082;&#1080;\&#1091;&#1088;&#1086;&#1082;%20&#1074;&#1103;&#1079;&#1072;&#1085;&#1080;&#1077;%20&#1085;&#1072;%20&#1089;&#1087;&#1080;&#1072;&#1093;%202%20&#1074;&#1072;&#1088;&#1080;&#1072;&#1085;&#1090;\&#1086;&#1076;&#1080;&#1085;&#1086;&#1082;&#1080;&#1081;%20&#1087;&#1072;&#1089;&#1090;&#1091;&#1093;.mp3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2.jpeg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15.xml"/><Relationship Id="rId1" Type="http://schemas.openxmlformats.org/officeDocument/2006/relationships/video" Target="file:///C:\Users\User\Desktop\&#1091;&#1088;&#1086;&#1082;&#1080;\&#1091;&#1088;&#1086;&#1082;%20&#1074;&#1103;&#1079;&#1072;&#1085;&#1080;&#1077;%20&#1085;&#1072;%20&#1089;&#1087;&#1080;&#1072;&#1093;%202%20&#1074;&#1072;&#1088;&#1080;&#1072;&#1085;&#1090;\&#1074;&#1103;&#1079;&#1072;&#1085;&#1080;&#1077;%20&#1085;&#1072;%20&#1089;&#1087;&#1080;&#1094;&#1072;&#1093;\&#1085;&#1072;&#1073;&#1086;&#1088;%20&#1087;&#1077;&#1090;&#1077;&#1083;&#1100;%201.avi" TargetMode="Externa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" Type="http://schemas.openxmlformats.org/officeDocument/2006/relationships/audio" Target="file:///C:\Users\User\Desktop\&#1091;&#1088;&#1086;&#1082;&#1080;\&#1091;&#1088;&#1086;&#1082;%20&#1074;&#1103;&#1079;&#1072;&#1085;&#1080;&#1077;%20&#1085;&#1072;%20&#1089;&#1087;&#1080;&#1072;&#1093;%202%20&#1074;&#1072;&#1088;&#1080;&#1072;&#1085;&#1090;\&#1086;&#1076;&#1080;&#1085;&#1086;&#1082;&#1080;&#1081;%20&#1087;&#1072;&#1089;&#1090;&#1091;&#1093;.mp3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4.png"/><Relationship Id="rId7" Type="http://schemas.openxmlformats.org/officeDocument/2006/relationships/hyperlink" Target="http://images.yandex.ru/yandsearch?ed=1&amp;text=%D0%B8%D1%81%D1%82%D0%BE%D1%80%D0%B8%D1%8F%20%D0%B2%D1%8F%D0%B7%D0%B0%D0%BD%D0%B8%D1%8F&amp;stype=simage&amp;img_url=img1.liveinternet.ru/images/attach/c/1/54/914/54914994_1265641246_yarn_2.jpg&amp;spsite=fake-008-8222335.ru&amp;p=266" TargetMode="External"/><Relationship Id="rId12" Type="http://schemas.openxmlformats.org/officeDocument/2006/relationships/image" Target="../media/image52.png"/><Relationship Id="rId17" Type="http://schemas.openxmlformats.org/officeDocument/2006/relationships/image" Target="../media/image57.jpeg"/><Relationship Id="rId2" Type="http://schemas.openxmlformats.org/officeDocument/2006/relationships/image" Target="../media/image2.jpe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1.png"/><Relationship Id="rId5" Type="http://schemas.openxmlformats.org/officeDocument/2006/relationships/image" Target="../media/image46.jpeg"/><Relationship Id="rId15" Type="http://schemas.openxmlformats.org/officeDocument/2006/relationships/image" Target="../media/image55.png"/><Relationship Id="rId10" Type="http://schemas.openxmlformats.org/officeDocument/2006/relationships/image" Target="../media/image50.jpeg"/><Relationship Id="rId4" Type="http://schemas.openxmlformats.org/officeDocument/2006/relationships/image" Target="../media/image45.jpeg"/><Relationship Id="rId9" Type="http://schemas.openxmlformats.org/officeDocument/2006/relationships/image" Target="../media/image49.jpeg"/><Relationship Id="rId1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" Type="http://schemas.openxmlformats.org/officeDocument/2006/relationships/video" Target="file:///C:\Users\User\Desktop\&#1091;&#1088;&#1086;&#1082;&#1080;\&#1091;&#1088;&#1086;&#1082;%20&#1074;&#1103;&#1079;&#1072;&#1085;&#1080;&#1077;%20&#1085;&#1072;%20&#1089;&#1087;&#1080;&#1072;&#1093;%202%20&#1074;&#1072;&#1088;&#1080;&#1072;&#1085;&#1090;\&#1074;&#1103;&#1079;&#1072;&#1085;&#1080;&#1077;%20&#1085;&#1072;%20&#1089;&#1087;&#1080;&#1094;&#1072;&#1093;\&#1083;&#1080;&#1094;&#1077;&#1074;&#1072;&#1103;%20&#1087;&#1077;&#1090;&#1083;&#1103;%202.avi" TargetMode="Externa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audio" Target="file:///C:\Users\User\Desktop\&#1091;&#1088;&#1086;&#1082;&#1080;\&#1091;&#1088;&#1086;&#1082;%20&#1074;&#1103;&#1079;&#1072;&#1085;&#1080;&#1077;%20&#1085;&#1072;%20&#1089;&#1087;&#1080;&#1072;&#1093;%202%20&#1074;&#1072;&#1088;&#1080;&#1072;&#1085;&#1090;\&#1048;&#1085;&#1089;&#1090;&#1088;&#1091;&#1084;&#1077;&#1085;&#1090;&#1072;&#1083;&#1082;&#1072;%20%20&#1076;&#1083;&#1103;%20&#1092;&#1086;&#1085;&#1072;.mp3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" Type="http://schemas.openxmlformats.org/officeDocument/2006/relationships/video" Target="file:///C:\Users\User\Desktop\&#1091;&#1088;&#1086;&#1082;&#1080;\&#1091;&#1088;&#1086;&#1082;%20&#1074;&#1103;&#1079;&#1072;&#1085;&#1080;&#1077;%20&#1085;&#1072;%20&#1089;&#1087;&#1080;&#1072;&#1093;%202%20&#1074;&#1072;&#1088;&#1080;&#1072;&#1085;&#1090;\&#1074;&#1103;&#1079;&#1072;&#1085;&#1080;&#1077;%20&#1085;&#1072;%20&#1089;&#1087;&#1080;&#1094;&#1072;&#1093;\&#1080;&#1079;&#1085;&#1072;&#1085;&#1086;&#1095;&#1085;&#1072;&#1103;%20&#1087;&#1077;&#1090;&#1083;&#1103;%203.avi" TargetMode="External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" Type="http://schemas.openxmlformats.org/officeDocument/2006/relationships/audio" Target="file:///C:\Users\User\Desktop\&#1091;&#1088;&#1086;&#1082;&#1080;\&#1091;&#1088;&#1086;&#1082;%20&#1074;&#1103;&#1079;&#1072;&#1085;&#1080;&#1077;%20&#1085;&#1072;%20&#1089;&#1087;&#1080;&#1072;&#1093;%202%20&#1074;&#1072;&#1088;&#1080;&#1072;&#1085;&#1090;\&#1048;&#1085;&#1089;&#1090;&#1088;&#1091;&#1084;&#1077;&#1085;&#1090;&#1072;&#1083;&#1082;&#1072;%20%20&#1076;&#1083;&#1103;%20&#1092;&#1086;&#1085;&#1072;.mp3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65.jpeg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6" descr="http://kolombino.ucoz.ru/_pu/0/952685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6672263" cy="14414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Вязание на спицах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230425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Учитель Технологии МБОУ «</a:t>
            </a:r>
            <a:r>
              <a:rPr lang="ru-RU" dirty="0" err="1" smtClean="0">
                <a:solidFill>
                  <a:schemeClr val="bg1"/>
                </a:solidFill>
              </a:rPr>
              <a:t>Толмачевская</a:t>
            </a:r>
            <a:r>
              <a:rPr lang="ru-RU" dirty="0" smtClean="0">
                <a:solidFill>
                  <a:schemeClr val="bg1"/>
                </a:solidFill>
              </a:rPr>
              <a:t> школа № 60» города Оби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Осипенко А.А.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9" name="Рисунок 3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00125" y="500063"/>
            <a:ext cx="742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70C0"/>
                </a:solidFill>
                <a:latin typeface="Calibri" pitchFamily="34" charset="0"/>
              </a:rPr>
              <a:t>Цель урока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1214438"/>
            <a:ext cx="75009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Познакомиться с первоначальными способами вязания на спицах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00125" y="1928813"/>
            <a:ext cx="2357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70C0"/>
                </a:solidFill>
                <a:latin typeface="Calibri" pitchFamily="34" charset="0"/>
              </a:rPr>
              <a:t>Задачи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2428875"/>
            <a:ext cx="61436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Познакомиться с историей возникновения вязания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3000375"/>
            <a:ext cx="60721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Научить элементам и навыкам вязания на спицах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3500438"/>
            <a:ext cx="61436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Воспитывать аккуратность, внимательность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4000500"/>
            <a:ext cx="55721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Развивать познавательные процессы, речь, эстетический вкус, мелкую моторику рук</a:t>
            </a:r>
          </a:p>
        </p:txBody>
      </p:sp>
    </p:spTree>
  </p:cSld>
  <p:clrMapOvr>
    <a:masterClrMapping/>
  </p:clrMapOvr>
  <p:transition spd="med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2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2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483" name="Picture 2" descr="F:\все картинки для оформления\Мои рисунки\час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88900"/>
            <a:ext cx="9144000" cy="694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14375" y="3571875"/>
            <a:ext cx="77152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b="1">
                <a:latin typeface="Calibri" pitchFamily="34" charset="0"/>
              </a:rPr>
              <a:t>ИСТОРИЯ ВЯЗАНИЯ НА СПИЦАХ</a:t>
            </a:r>
          </a:p>
        </p:txBody>
      </p:sp>
      <p:pic>
        <p:nvPicPr>
          <p:cNvPr id="9" name="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00063" y="6215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6" name="Picture 2" descr="F:\все картинки для оформления\Мои рисунки\обо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73875"/>
          </a:xfrm>
        </p:spPr>
      </p:pic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1285875" y="642938"/>
            <a:ext cx="6500813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chemeClr val="bg1"/>
                </a:solidFill>
                <a:latin typeface="Calibri" pitchFamily="34" charset="0"/>
              </a:rPr>
              <a:t>Египет  15 век до н.эры</a:t>
            </a:r>
          </a:p>
        </p:txBody>
      </p:sp>
      <p:pic>
        <p:nvPicPr>
          <p:cNvPr id="7" name="Picture 19" descr="Egypt_Gyz_3Pirami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1714500"/>
            <a:ext cx="4572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История вязания. Вязание крючком и спицами.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2643188"/>
            <a:ext cx="32924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6" descr="G:\фото 2008-09\Гузель\104_PANA\P10400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8"/>
          <p:cNvSpPr txBox="1">
            <a:spLocks noChangeArrowheads="1"/>
          </p:cNvSpPr>
          <p:nvPr/>
        </p:nvSpPr>
        <p:spPr bwMode="auto">
          <a:xfrm>
            <a:off x="1643063" y="428625"/>
            <a:ext cx="621506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>
                <a:solidFill>
                  <a:schemeClr val="bg1"/>
                </a:solidFill>
                <a:latin typeface="Calibri" pitchFamily="34" charset="0"/>
              </a:rPr>
              <a:t>Франция</a:t>
            </a:r>
            <a:endParaRPr lang="ru-RU" sz="44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2071688"/>
            <a:ext cx="3014662" cy="430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57188" y="60721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5" name="Picture 2" descr="F:\все картинки для оформления\Мои рисунки\об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История вязан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785813"/>
            <a:ext cx="3429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43125" y="5286375"/>
            <a:ext cx="4786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1855 г. Пастух вяжет, выпасая овец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" name="3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500063" y="6072188"/>
            <a:ext cx="304800" cy="304800"/>
          </a:xfrm>
        </p:spPr>
      </p:pic>
      <p:pic>
        <p:nvPicPr>
          <p:cNvPr id="24579" name="Picture 2" descr="F:\все картинки для оформления\Мои рисунки\об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g0.liveinternet.ru/images/attach/c/0/34/179/34179949_AdolfVilyam_Bugro_Bouguereau__1825__1905_Vyazhuschaya_devushk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50" y="1285875"/>
            <a:ext cx="3162300" cy="473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286000" y="428625"/>
            <a:ext cx="4929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chemeClr val="bg1"/>
                </a:solidFill>
                <a:latin typeface="Calibri" pitchFamily="34" charset="0"/>
              </a:rPr>
              <a:t>Испания</a:t>
            </a:r>
          </a:p>
        </p:txBody>
      </p:sp>
    </p:spTree>
  </p:cSld>
  <p:clrMapOvr>
    <a:masterClrMapping/>
  </p:clrMapOvr>
  <p:transition advClick="0" advTm="2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5602" name="Picture 2" descr="F:\все картинки для оформления\Мои рисунки\обо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286000" y="428625"/>
            <a:ext cx="4929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chemeClr val="bg1"/>
                </a:solidFill>
                <a:latin typeface="Calibri" pitchFamily="34" charset="0"/>
              </a:rPr>
              <a:t>Англия 1589 г</a:t>
            </a:r>
          </a:p>
        </p:txBody>
      </p:sp>
      <p:pic>
        <p:nvPicPr>
          <p:cNvPr id="7" name="Рисунок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2143125"/>
            <a:ext cx="37147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071688" y="5286375"/>
            <a:ext cx="4786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Первый вязальный станок</a:t>
            </a:r>
          </a:p>
        </p:txBody>
      </p:sp>
      <p:pic>
        <p:nvPicPr>
          <p:cNvPr id="9" name="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642938" y="60007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6626" name="Picture 2" descr="F:\все картинки для оформления\Мои рисунки\обо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785938" y="285750"/>
            <a:ext cx="5500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chemeClr val="bg1"/>
                </a:solidFill>
                <a:latin typeface="Calibri" pitchFamily="34" charset="0"/>
              </a:rPr>
              <a:t>Китай</a:t>
            </a:r>
            <a:r>
              <a:rPr lang="ru-RU">
                <a:latin typeface="Calibri" pitchFamily="34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2286000"/>
            <a:ext cx="3071813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3" y="2143125"/>
            <a:ext cx="2643187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00188" y="5500688"/>
            <a:ext cx="6715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паутинный шелк </a:t>
            </a:r>
          </a:p>
        </p:txBody>
      </p:sp>
      <p:pic>
        <p:nvPicPr>
          <p:cNvPr id="9" name="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85750" y="6286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7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1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5815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404813"/>
            <a:ext cx="8713788" cy="6192837"/>
          </a:xfrm>
        </p:spPr>
        <p:txBody>
          <a:bodyPr/>
          <a:lstStyle/>
          <a:p>
            <a:r>
              <a:rPr lang="ru-RU" sz="2400" b="1" smtClean="0">
                <a:solidFill>
                  <a:srgbClr val="660066"/>
                </a:solidFill>
              </a:rPr>
              <a:t>В России</a:t>
            </a:r>
            <a:r>
              <a:rPr lang="ru-RU" sz="2400" smtClean="0">
                <a:solidFill>
                  <a:srgbClr val="660066"/>
                </a:solidFill>
              </a:rPr>
              <a:t> с давних времен крестьянки вязали чулки, носки и варежки из овечьей шерсти. </a:t>
            </a:r>
          </a:p>
          <a:p>
            <a:r>
              <a:rPr lang="ru-RU" sz="2400" smtClean="0">
                <a:solidFill>
                  <a:srgbClr val="660066"/>
                </a:solidFill>
              </a:rPr>
              <a:t>В городе Арзамасе Нижегородской губернии с конца </a:t>
            </a:r>
            <a:r>
              <a:rPr lang="en-US" sz="2400" smtClean="0">
                <a:solidFill>
                  <a:srgbClr val="660066"/>
                </a:solidFill>
              </a:rPr>
              <a:t>XIX </a:t>
            </a:r>
            <a:r>
              <a:rPr lang="ru-RU" sz="2400" smtClean="0">
                <a:solidFill>
                  <a:srgbClr val="660066"/>
                </a:solidFill>
              </a:rPr>
              <a:t>до начала </a:t>
            </a:r>
            <a:r>
              <a:rPr lang="en-US" sz="2400" smtClean="0">
                <a:solidFill>
                  <a:srgbClr val="660066"/>
                </a:solidFill>
              </a:rPr>
              <a:t>XX </a:t>
            </a:r>
            <a:r>
              <a:rPr lang="ru-RU" sz="2400" smtClean="0">
                <a:solidFill>
                  <a:srgbClr val="660066"/>
                </a:solidFill>
              </a:rPr>
              <a:t>в. было распространено вязание сапожек, украшенных цветочными мотивами. </a:t>
            </a:r>
          </a:p>
          <a:p>
            <a:r>
              <a:rPr lang="ru-RU" sz="2400" smtClean="0">
                <a:solidFill>
                  <a:srgbClr val="660066"/>
                </a:solidFill>
              </a:rPr>
              <a:t>Совершенно уникальным является ручное узорчатое вязание в знаменитом промысле </a:t>
            </a:r>
            <a:r>
              <a:rPr lang="ru-RU" sz="2400" b="1" smtClean="0">
                <a:solidFill>
                  <a:srgbClr val="660066"/>
                </a:solidFill>
              </a:rPr>
              <a:t>оренбургских пуховых платков</a:t>
            </a:r>
            <a:r>
              <a:rPr lang="ru-RU" sz="2400" smtClean="0">
                <a:solidFill>
                  <a:srgbClr val="660066"/>
                </a:solidFill>
              </a:rPr>
              <a:t>, возникшем в </a:t>
            </a:r>
            <a:r>
              <a:rPr lang="en-US" sz="2400" smtClean="0">
                <a:solidFill>
                  <a:srgbClr val="660066"/>
                </a:solidFill>
              </a:rPr>
              <a:t>XVIII </a:t>
            </a:r>
            <a:r>
              <a:rPr lang="ru-RU" sz="2400" smtClean="0">
                <a:solidFill>
                  <a:srgbClr val="660066"/>
                </a:solidFill>
              </a:rPr>
              <a:t>в. (плотные, пушистые из серого пуха и тонкие, ажурные - из белого). </a:t>
            </a:r>
          </a:p>
          <a:p>
            <a:r>
              <a:rPr lang="ru-RU" sz="2400" smtClean="0">
                <a:solidFill>
                  <a:srgbClr val="660066"/>
                </a:solidFill>
              </a:rPr>
              <a:t>Такой платок размером </a:t>
            </a:r>
            <a:r>
              <a:rPr lang="ru-RU" sz="2400" b="1" smtClean="0">
                <a:solidFill>
                  <a:srgbClr val="660066"/>
                </a:solidFill>
              </a:rPr>
              <a:t>2 х 2 м</a:t>
            </a:r>
            <a:r>
              <a:rPr lang="ru-RU" sz="2400" smtClean="0">
                <a:solidFill>
                  <a:srgbClr val="660066"/>
                </a:solidFill>
              </a:rPr>
              <a:t> </a:t>
            </a:r>
            <a:r>
              <a:rPr lang="ru-RU" sz="2400" b="1" smtClean="0">
                <a:solidFill>
                  <a:srgbClr val="660066"/>
                </a:solidFill>
              </a:rPr>
              <a:t>весит всего 70 г.</a:t>
            </a:r>
            <a:r>
              <a:rPr lang="ru-RU" sz="2400" smtClean="0">
                <a:solidFill>
                  <a:srgbClr val="660066"/>
                </a:solidFill>
              </a:rPr>
              <a:t> </a:t>
            </a:r>
          </a:p>
        </p:txBody>
      </p:sp>
      <p:pic>
        <p:nvPicPr>
          <p:cNvPr id="27652" name="Picture 15" descr="платок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clrChange>
              <a:clrFrom>
                <a:srgbClr val="BEBCC1"/>
              </a:clrFrom>
              <a:clrTo>
                <a:srgbClr val="BEBCC1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572250" y="4214813"/>
            <a:ext cx="1695450" cy="2185987"/>
          </a:xfrm>
        </p:spPr>
      </p:pic>
      <p:pic>
        <p:nvPicPr>
          <p:cNvPr id="27653" name="Picture 13" descr="платок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63" y="4357688"/>
            <a:ext cx="1482725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16" descr="платок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4724400"/>
            <a:ext cx="24955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13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8675" name="Picture 9" descr="vyazanie_komplect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7950" y="4652963"/>
            <a:ext cx="1582738" cy="2087562"/>
          </a:xfrm>
        </p:spPr>
      </p:pic>
      <p:pic>
        <p:nvPicPr>
          <p:cNvPr id="28676" name="Picture 10" descr="Из истории ручного вязания.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23850" y="188913"/>
            <a:ext cx="1397000" cy="1944687"/>
          </a:xfrm>
        </p:spPr>
      </p:pic>
      <p:pic>
        <p:nvPicPr>
          <p:cNvPr id="28677" name="Picture 1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1714500" y="2857500"/>
            <a:ext cx="3457575" cy="2663825"/>
          </a:xfrm>
        </p:spPr>
      </p:pic>
      <p:pic>
        <p:nvPicPr>
          <p:cNvPr id="28678" name="Picture 1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>
            <a:off x="4500563" y="188913"/>
            <a:ext cx="2322512" cy="2663825"/>
          </a:xfrm>
        </p:spPr>
      </p:pic>
      <p:pic>
        <p:nvPicPr>
          <p:cNvPr id="28679" name="Picture 15" descr="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48488" y="3789363"/>
            <a:ext cx="196850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57813" y="2643188"/>
            <a:ext cx="1611312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18" descr="1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72313" y="571500"/>
            <a:ext cx="16033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2" name="Picture 11" descr="Вязание на спицах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285"/>
          <a:stretch>
            <a:fillRect/>
          </a:stretch>
        </p:blipFill>
        <p:spPr bwMode="auto">
          <a:xfrm rot="1017318">
            <a:off x="4859338" y="5357813"/>
            <a:ext cx="151288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19" descr="платок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928813" y="142875"/>
            <a:ext cx="217170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4" name="Рисунок 12" descr="http://im3-tub.yandex.net/i?id=88923892-02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2428875"/>
            <a:ext cx="1357313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5" name="Рисунок 13" descr="Модель 13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143125" y="5572125"/>
            <a:ext cx="167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4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smtClean="0">
                <a:solidFill>
                  <a:srgbClr val="660066"/>
                </a:solidFill>
                <a:latin typeface="Comic Sans MS" pitchFamily="66" charset="0"/>
              </a:rPr>
              <a:t/>
            </a:r>
            <a:br>
              <a:rPr lang="ru-RU" sz="4000" b="1" smtClean="0">
                <a:solidFill>
                  <a:srgbClr val="660066"/>
                </a:solidFill>
                <a:latin typeface="Comic Sans MS" pitchFamily="66" charset="0"/>
              </a:rPr>
            </a:br>
            <a:r>
              <a:rPr lang="ru-RU" sz="4000" b="1" smtClean="0">
                <a:solidFill>
                  <a:srgbClr val="660066"/>
                </a:solidFill>
                <a:latin typeface="Comic Sans MS" pitchFamily="66" charset="0"/>
              </a:rPr>
              <a:t>Правила безопасной работы при вязании на спицах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57375"/>
            <a:ext cx="8964612" cy="47085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800" smtClean="0">
                <a:solidFill>
                  <a:srgbClr val="960096"/>
                </a:solidFill>
                <a:latin typeface="Comic Sans MS" pitchFamily="66" charset="0"/>
              </a:rPr>
              <a:t>Рабочее место должно быть хорошо освещено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800" smtClean="0">
                <a:solidFill>
                  <a:srgbClr val="960096"/>
                </a:solidFill>
                <a:latin typeface="Comic Sans MS" pitchFamily="66" charset="0"/>
              </a:rPr>
              <a:t>Сидеть надо прямо, касаясь корпусом спинки стула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800" smtClean="0">
                <a:solidFill>
                  <a:srgbClr val="960096"/>
                </a:solidFill>
                <a:latin typeface="Comic Sans MS" pitchFamily="66" charset="0"/>
              </a:rPr>
              <a:t>Концы спиц должны быть безопасными, иметь ограничения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800" smtClean="0">
                <a:solidFill>
                  <a:srgbClr val="960096"/>
                </a:solidFill>
                <a:latin typeface="Comic Sans MS" pitchFamily="66" charset="0"/>
              </a:rPr>
              <a:t>По окончании работы все инструменты убирать в рабочую коробку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800" smtClean="0">
                <a:solidFill>
                  <a:srgbClr val="960096"/>
                </a:solidFill>
                <a:latin typeface="Comic Sans MS" pitchFamily="66" charset="0"/>
              </a:rPr>
              <a:t>Спицы переносить в защитном футляре</a:t>
            </a:r>
          </a:p>
        </p:txBody>
      </p:sp>
      <p:sp>
        <p:nvSpPr>
          <p:cNvPr id="29700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95288" y="6237288"/>
            <a:ext cx="360362" cy="360362"/>
          </a:xfrm>
          <a:prstGeom prst="actionButtonBlank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5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ПРАВИЛО 1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ru-RU" sz="4400" b="1" smtClean="0">
              <a:solidFill>
                <a:srgbClr val="420042"/>
              </a:solidFill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ru-RU" sz="4400" b="1" smtClean="0">
                <a:solidFill>
                  <a:srgbClr val="420042"/>
                </a:solidFill>
                <a:latin typeface="Comic Sans MS" pitchFamily="66" charset="0"/>
              </a:rPr>
              <a:t>Первая петля ряда всегда снимается на правую спицу не провязанной.</a:t>
            </a:r>
          </a:p>
        </p:txBody>
      </p:sp>
      <p:pic>
        <p:nvPicPr>
          <p:cNvPr id="30724" name="Picture 4" descr="вязание, вязание крючком, вязание на спицах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30000"/>
          </a:blip>
          <a:srcRect/>
          <a:stretch>
            <a:fillRect/>
          </a:stretch>
        </p:blipFill>
        <p:spPr bwMode="auto">
          <a:xfrm>
            <a:off x="4500563" y="5516563"/>
            <a:ext cx="7905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 descr="ico_gamm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692150"/>
            <a:ext cx="3524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Рисунок 5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ПРАВИЛО 2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z="3600" b="1" smtClean="0">
                <a:solidFill>
                  <a:srgbClr val="420042"/>
                </a:solidFill>
                <a:latin typeface="Comic Sans MS" pitchFamily="66" charset="0"/>
              </a:rPr>
              <a:t>ЛИЦЕВАЯ</a:t>
            </a:r>
            <a:r>
              <a:rPr lang="ru-RU" sz="3600" smtClean="0">
                <a:solidFill>
                  <a:srgbClr val="420042"/>
                </a:solidFill>
                <a:latin typeface="Comic Sans MS" pitchFamily="66" charset="0"/>
              </a:rPr>
              <a:t> петля провязывается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rgbClr val="420042"/>
                </a:solidFill>
                <a:latin typeface="Comic Sans MS" pitchFamily="66" charset="0"/>
              </a:rPr>
              <a:t> </a:t>
            </a:r>
            <a:r>
              <a:rPr lang="ru-RU" sz="3600" b="1" smtClean="0">
                <a:solidFill>
                  <a:srgbClr val="420042"/>
                </a:solidFill>
                <a:latin typeface="Comic Sans MS" pitchFamily="66" charset="0"/>
              </a:rPr>
              <a:t>за заднюю</a:t>
            </a:r>
            <a:r>
              <a:rPr lang="ru-RU" sz="3600" smtClean="0">
                <a:solidFill>
                  <a:srgbClr val="420042"/>
                </a:solidFill>
                <a:latin typeface="Comic Sans MS" pitchFamily="66" charset="0"/>
              </a:rPr>
              <a:t> стенку</a:t>
            </a:r>
          </a:p>
          <a:p>
            <a:pPr>
              <a:buFontTx/>
              <a:buNone/>
            </a:pPr>
            <a:endParaRPr lang="ru-RU" sz="3600" smtClean="0">
              <a:solidFill>
                <a:srgbClr val="420042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3600" b="1" smtClean="0">
                <a:solidFill>
                  <a:srgbClr val="420042"/>
                </a:solidFill>
                <a:latin typeface="Comic Sans MS" pitchFamily="66" charset="0"/>
              </a:rPr>
              <a:t>ИЗНАНОЧНАЯ</a:t>
            </a:r>
            <a:r>
              <a:rPr lang="ru-RU" sz="3600" smtClean="0">
                <a:solidFill>
                  <a:srgbClr val="420042"/>
                </a:solidFill>
                <a:latin typeface="Comic Sans MS" pitchFamily="66" charset="0"/>
              </a:rPr>
              <a:t> петля провязывается 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rgbClr val="420042"/>
                </a:solidFill>
                <a:latin typeface="Comic Sans MS" pitchFamily="66" charset="0"/>
              </a:rPr>
              <a:t>за </a:t>
            </a:r>
            <a:r>
              <a:rPr lang="ru-RU" sz="3600" b="1" smtClean="0">
                <a:solidFill>
                  <a:srgbClr val="420042"/>
                </a:solidFill>
                <a:latin typeface="Comic Sans MS" pitchFamily="66" charset="0"/>
              </a:rPr>
              <a:t>переднюю</a:t>
            </a:r>
            <a:r>
              <a:rPr lang="ru-RU" sz="3600" smtClean="0">
                <a:solidFill>
                  <a:srgbClr val="420042"/>
                </a:solidFill>
                <a:latin typeface="Comic Sans MS" pitchFamily="66" charset="0"/>
              </a:rPr>
              <a:t> стенку</a:t>
            </a:r>
          </a:p>
        </p:txBody>
      </p:sp>
      <p:pic>
        <p:nvPicPr>
          <p:cNvPr id="31748" name="Picture 4" descr="вязание, вязание крючком, вязание на спицах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30000"/>
          </a:blip>
          <a:srcRect/>
          <a:stretch>
            <a:fillRect/>
          </a:stretch>
        </p:blipFill>
        <p:spPr bwMode="auto">
          <a:xfrm>
            <a:off x="4500563" y="5516563"/>
            <a:ext cx="7905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 descr="ico_gamm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4075" y="692150"/>
            <a:ext cx="3524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5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ПРАВИЛО 3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dirty="0" smtClean="0"/>
              <a:t>   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dirty="0" smtClean="0"/>
              <a:t>         </a:t>
            </a:r>
            <a:r>
              <a:rPr lang="ru-RU" sz="4000" b="1" dirty="0" smtClean="0">
                <a:solidFill>
                  <a:srgbClr val="4200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Последняя петля ряда 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rgbClr val="4200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провязывается изнаночной.</a:t>
            </a:r>
          </a:p>
        </p:txBody>
      </p:sp>
      <p:pic>
        <p:nvPicPr>
          <p:cNvPr id="32772" name="Picture 6" descr="ico_gam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692150"/>
            <a:ext cx="3524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7" descr="вязание, вязание крючком, вязание на спицах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30000"/>
          </a:blip>
          <a:srcRect/>
          <a:stretch>
            <a:fillRect/>
          </a:stretch>
        </p:blipFill>
        <p:spPr bwMode="auto">
          <a:xfrm>
            <a:off x="4211638" y="5445125"/>
            <a:ext cx="7905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5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smtClean="0">
                <a:solidFill>
                  <a:srgbClr val="420042"/>
                </a:solidFill>
                <a:latin typeface="Comic Sans MS" pitchFamily="66" charset="0"/>
              </a:rPr>
              <a:t>Непременным условием красивой вязки является правильный подбор</a:t>
            </a:r>
          </a:p>
          <a:p>
            <a:pPr algn="ctr">
              <a:buFontTx/>
              <a:buNone/>
            </a:pPr>
            <a:r>
              <a:rPr lang="ru-RU" smtClean="0">
                <a:solidFill>
                  <a:srgbClr val="420042"/>
                </a:solidFill>
                <a:latin typeface="Comic Sans MS" pitchFamily="66" charset="0"/>
              </a:rPr>
              <a:t> спиц и нити. </a:t>
            </a:r>
          </a:p>
          <a:p>
            <a:pPr algn="ctr">
              <a:buFontTx/>
              <a:buNone/>
            </a:pPr>
            <a:r>
              <a:rPr lang="ru-RU" sz="4000" b="1" smtClean="0">
                <a:solidFill>
                  <a:srgbClr val="660066"/>
                </a:solidFill>
                <a:latin typeface="Comic Sans MS" pitchFamily="66" charset="0"/>
              </a:rPr>
              <a:t>ТОЛЩИНА СПИЦЫ ДОЛЖНА БЫТЬ ВДВОЕ БОЛЬШЕ ТОЛЩИНЫ НИТИ.</a:t>
            </a:r>
            <a:r>
              <a:rPr lang="ru-RU" smtClean="0">
                <a:solidFill>
                  <a:srgbClr val="420042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33796" name="Picture 4" descr="вязание, вязание крючком, вязание на спицах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30000"/>
          </a:blip>
          <a:srcRect/>
          <a:stretch>
            <a:fillRect/>
          </a:stretch>
        </p:blipFill>
        <p:spPr bwMode="auto">
          <a:xfrm>
            <a:off x="7524750" y="5516563"/>
            <a:ext cx="7905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6237288"/>
            <a:ext cx="360363" cy="360362"/>
          </a:xfrm>
          <a:prstGeom prst="actionButtonBlank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48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4819" name="Рисунок 3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14563" y="500063"/>
            <a:ext cx="50720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Ответы теста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813" y="1500188"/>
            <a:ext cx="7429500" cy="3940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Б) Помпея</a:t>
            </a:r>
          </a:p>
          <a:p>
            <a:pPr marL="342900" indent="-342900">
              <a:buFontTx/>
              <a:buAutoNum type="arabicPeriod"/>
            </a:pPr>
            <a:r>
              <a:rPr lang="ru-RU" sz="2400">
                <a:latin typeface="Calibri" pitchFamily="34" charset="0"/>
              </a:rPr>
              <a:t>А) </a:t>
            </a:r>
            <a:r>
              <a:rPr lang="en-US" sz="2400">
                <a:latin typeface="Calibri" pitchFamily="34" charset="0"/>
              </a:rPr>
              <a:t>XII</a:t>
            </a:r>
            <a:endParaRPr lang="ru-RU" sz="240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2400">
                <a:latin typeface="Calibri" pitchFamily="34" charset="0"/>
              </a:rPr>
              <a:t>В) 12</a:t>
            </a:r>
          </a:p>
          <a:p>
            <a:pPr marL="342900" indent="-342900">
              <a:buFontTx/>
              <a:buAutoNum type="arabicPeriod"/>
            </a:pPr>
            <a:r>
              <a:rPr lang="ru-RU" sz="2400">
                <a:latin typeface="Calibri" pitchFamily="34" charset="0"/>
              </a:rPr>
              <a:t>А) 1589</a:t>
            </a:r>
          </a:p>
          <a:p>
            <a:pPr marL="342900" indent="-342900">
              <a:buFontTx/>
              <a:buAutoNum type="arabicPeriod"/>
            </a:pPr>
            <a:r>
              <a:rPr lang="ru-RU" sz="2400">
                <a:latin typeface="Calibri" pitchFamily="34" charset="0"/>
              </a:rPr>
              <a:t>В) Китай</a:t>
            </a:r>
          </a:p>
          <a:p>
            <a:pPr marL="342900" indent="-342900">
              <a:buFontTx/>
              <a:buAutoNum type="arabicPeriod"/>
            </a:pPr>
            <a:r>
              <a:rPr lang="ru-RU" sz="2400">
                <a:latin typeface="Calibri" pitchFamily="34" charset="0"/>
              </a:rPr>
              <a:t>Б) Арзамас</a:t>
            </a:r>
          </a:p>
          <a:p>
            <a:pPr marL="342900" indent="-342900">
              <a:buFontTx/>
              <a:buAutoNum type="arabicPeriod"/>
            </a:pPr>
            <a:r>
              <a:rPr lang="ru-RU" sz="2400">
                <a:latin typeface="Calibri" pitchFamily="34" charset="0"/>
              </a:rPr>
              <a:t>В) Оренбургский</a:t>
            </a:r>
          </a:p>
          <a:p>
            <a:pPr marL="342900" indent="-342900">
              <a:buFontTx/>
              <a:buAutoNum type="arabicPeriod"/>
            </a:pPr>
            <a:r>
              <a:rPr lang="ru-RU" sz="2400">
                <a:latin typeface="Calibri" pitchFamily="34" charset="0"/>
              </a:rPr>
              <a:t>Б) 70 грамм</a:t>
            </a:r>
          </a:p>
          <a:p>
            <a:pPr marL="342900" indent="-342900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endParaRPr lang="ru-RU" sz="4000"/>
          </a:p>
        </p:txBody>
      </p:sp>
      <p:sp>
        <p:nvSpPr>
          <p:cNvPr id="34822" name="Rectangle 1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4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3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ПОЛОЖЕНИЕ РУК ПРИ ВЯЗАНИИ</a:t>
            </a:r>
          </a:p>
        </p:txBody>
      </p:sp>
      <p:pic>
        <p:nvPicPr>
          <p:cNvPr id="17417" name="LESSON2.AVI">
            <a:hlinkClick r:id="" action="ppaction://media"/>
          </p:cNvPr>
          <p:cNvPicPr>
            <a:picLocks noGrp="1" noRot="1" noChangeAspect="1" noChangeArrowheads="1"/>
          </p:cNvPicPr>
          <p:nvPr>
            <p:ph sz="half" idx="1"/>
            <a:videoFile r:link="rId1"/>
          </p:nvPr>
        </p:nvPicPr>
        <p:blipFill>
          <a:blip r:embed="rId4"/>
          <a:srcRect/>
          <a:stretch>
            <a:fillRect/>
          </a:stretch>
        </p:blipFill>
        <p:spPr>
          <a:xfrm>
            <a:off x="952500" y="2719388"/>
            <a:ext cx="3048000" cy="2286000"/>
          </a:xfrm>
        </p:spPr>
      </p:pic>
      <p:pic>
        <p:nvPicPr>
          <p:cNvPr id="35844" name="Picture 10" descr="RIS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572000" y="2420938"/>
            <a:ext cx="5689600" cy="2265362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74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vide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417"/>
                </p:tgtEl>
              </p:cMediaNode>
            </p:video>
          </p:childTnLst>
        </p:cTn>
      </p:par>
    </p:tnLst>
    <p:bldLst>
      <p:bldP spid="174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4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3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НАБОР ПЕТЕЛЬ</a:t>
            </a:r>
          </a:p>
        </p:txBody>
      </p:sp>
      <p:pic>
        <p:nvPicPr>
          <p:cNvPr id="8" name="Содержимое 7"/>
          <p:cNvPicPr>
            <a:picLocks noGrp="1"/>
          </p:cNvPicPr>
          <p:nvPr>
            <p:ph sz="half" idx="1"/>
          </p:nvPr>
        </p:nvPicPr>
        <p:blipFill>
          <a:blip r:embed="rId4"/>
          <a:srcRect l="55013" t="6703" r="10988" b="69202"/>
          <a:stretch>
            <a:fillRect/>
          </a:stretch>
        </p:blipFill>
        <p:spPr>
          <a:xfrm>
            <a:off x="357188" y="1285875"/>
            <a:ext cx="1500187" cy="1608138"/>
          </a:xfrm>
          <a:ln>
            <a:solidFill>
              <a:srgbClr val="984807"/>
            </a:solidFill>
          </a:ln>
        </p:spPr>
      </p:pic>
      <p:pic>
        <p:nvPicPr>
          <p:cNvPr id="9" name="Рисунок 8"/>
          <p:cNvPicPr>
            <a:picLocks noChangeAspect="1" noChangeArrowheads="1"/>
          </p:cNvPicPr>
          <p:nvPr/>
        </p:nvPicPr>
        <p:blipFill>
          <a:blip r:embed="rId4"/>
          <a:srcRect l="55725" t="65007" r="11832" b="11255"/>
          <a:stretch>
            <a:fillRect/>
          </a:stretch>
        </p:blipFill>
        <p:spPr bwMode="auto">
          <a:xfrm>
            <a:off x="1714500" y="2714625"/>
            <a:ext cx="1428750" cy="1416050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5"/>
          <a:srcRect l="14218" t="3786" r="51085" b="70508"/>
          <a:stretch>
            <a:fillRect/>
          </a:stretch>
        </p:blipFill>
        <p:spPr bwMode="auto">
          <a:xfrm>
            <a:off x="3214688" y="1785938"/>
            <a:ext cx="1500187" cy="1403350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5"/>
          <a:srcRect l="56285" t="3786" r="9085" b="65553"/>
          <a:stretch>
            <a:fillRect/>
          </a:stretch>
        </p:blipFill>
        <p:spPr bwMode="auto">
          <a:xfrm>
            <a:off x="4643438" y="3286125"/>
            <a:ext cx="1571625" cy="1682750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2" name="Содержимое 11"/>
          <p:cNvPicPr>
            <a:picLocks noGrp="1"/>
          </p:cNvPicPr>
          <p:nvPr>
            <p:ph sz="quarter" idx="2"/>
          </p:nvPr>
        </p:nvPicPr>
        <p:blipFill>
          <a:blip r:embed="rId5"/>
          <a:srcRect l="13721" t="55495" r="52536" b="5516"/>
          <a:stretch>
            <a:fillRect/>
          </a:stretch>
        </p:blipFill>
        <p:spPr>
          <a:xfrm>
            <a:off x="6286500" y="2500313"/>
            <a:ext cx="1546225" cy="1504950"/>
          </a:xfrm>
          <a:ln>
            <a:solidFill>
              <a:srgbClr val="984807"/>
            </a:solidFill>
          </a:ln>
        </p:spPr>
      </p:pic>
      <p:pic>
        <p:nvPicPr>
          <p:cNvPr id="13" name="Рисунок 12"/>
          <p:cNvPicPr>
            <a:picLocks noChangeAspect="1" noChangeArrowheads="1"/>
          </p:cNvPicPr>
          <p:nvPr/>
        </p:nvPicPr>
        <p:blipFill>
          <a:blip r:embed="rId5"/>
          <a:srcRect l="55904" t="41156" r="5898" b="5516"/>
          <a:stretch>
            <a:fillRect/>
          </a:stretch>
        </p:blipFill>
        <p:spPr bwMode="auto">
          <a:xfrm>
            <a:off x="7143750" y="4286250"/>
            <a:ext cx="1428750" cy="1900238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4" name="одинокий пастух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395288" y="62372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626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3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7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3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/>
              <a:t>Набор петель </a:t>
            </a:r>
            <a:br>
              <a:rPr lang="ru-RU" b="1" smtClean="0"/>
            </a:br>
            <a:endParaRPr lang="ru-RU" smtClean="0"/>
          </a:p>
        </p:txBody>
      </p:sp>
      <p:pic>
        <p:nvPicPr>
          <p:cNvPr id="37891" name="Содержимое 5" descr="Вязание спицами. Набор петель."/>
          <p:cNvPicPr>
            <a:picLocks noGrp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28625" y="857250"/>
            <a:ext cx="1643063" cy="2003425"/>
          </a:xfrm>
        </p:spPr>
      </p:pic>
      <p:pic>
        <p:nvPicPr>
          <p:cNvPr id="37892" name="Содержимое 6" descr="Вязание на спицах. Набор петель"/>
          <p:cNvPicPr>
            <a:picLocks noGrp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2143125" y="1500188"/>
            <a:ext cx="1643063" cy="2143125"/>
          </a:xfrm>
        </p:spPr>
      </p:pic>
      <p:pic>
        <p:nvPicPr>
          <p:cNvPr id="37893" name="Рисунок 7" descr="Вязание на спицах. Набор петель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7625" y="2286000"/>
            <a:ext cx="17049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Рисунок 8" descr="Вязание спицами. Набор петель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25" y="3214688"/>
            <a:ext cx="164306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Рисунок 9" descr="Вязание спицами. Набор петель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15188" y="4286250"/>
            <a:ext cx="17621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набор петель 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611188" y="765175"/>
            <a:ext cx="7993062" cy="578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891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891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8916" name="Рисунок 5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3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j-ea"/>
                <a:cs typeface="+mj-cs"/>
              </a:rPr>
              <a:t>НАБОР ПЕТЕЛЬ</a:t>
            </a:r>
            <a:endParaRPr lang="ru-RU" sz="54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8" name="Содержимое 7"/>
          <p:cNvPicPr>
            <a:picLocks/>
          </p:cNvPicPr>
          <p:nvPr/>
        </p:nvPicPr>
        <p:blipFill>
          <a:blip r:embed="rId4"/>
          <a:srcRect l="55013" t="6703" r="10988" b="69202"/>
          <a:stretch>
            <a:fillRect/>
          </a:stretch>
        </p:blipFill>
        <p:spPr bwMode="auto">
          <a:xfrm>
            <a:off x="357188" y="1285875"/>
            <a:ext cx="1500187" cy="1608138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 noChangeArrowheads="1"/>
          </p:cNvPicPr>
          <p:nvPr/>
        </p:nvPicPr>
        <p:blipFill>
          <a:blip r:embed="rId4"/>
          <a:srcRect l="55725" t="65007" r="11832" b="11255"/>
          <a:stretch>
            <a:fillRect/>
          </a:stretch>
        </p:blipFill>
        <p:spPr bwMode="auto">
          <a:xfrm>
            <a:off x="1714500" y="2714625"/>
            <a:ext cx="1428750" cy="1416050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5"/>
          <a:srcRect l="14218" t="3786" r="51085" b="70508"/>
          <a:stretch>
            <a:fillRect/>
          </a:stretch>
        </p:blipFill>
        <p:spPr bwMode="auto">
          <a:xfrm>
            <a:off x="3214688" y="1785938"/>
            <a:ext cx="1500187" cy="1403350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5"/>
          <a:srcRect l="56285" t="3786" r="9085" b="65553"/>
          <a:stretch>
            <a:fillRect/>
          </a:stretch>
        </p:blipFill>
        <p:spPr bwMode="auto">
          <a:xfrm>
            <a:off x="4643438" y="3286125"/>
            <a:ext cx="1571625" cy="1682750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2" name="Содержимое 11"/>
          <p:cNvPicPr>
            <a:picLocks/>
          </p:cNvPicPr>
          <p:nvPr/>
        </p:nvPicPr>
        <p:blipFill>
          <a:blip r:embed="rId5"/>
          <a:srcRect l="13721" t="55495" r="52536" b="5516"/>
          <a:stretch>
            <a:fillRect/>
          </a:stretch>
        </p:blipFill>
        <p:spPr bwMode="auto">
          <a:xfrm>
            <a:off x="6286500" y="2500313"/>
            <a:ext cx="1546225" cy="1504950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 noChangeArrowheads="1"/>
          </p:cNvPicPr>
          <p:nvPr/>
        </p:nvPicPr>
        <p:blipFill>
          <a:blip r:embed="rId5"/>
          <a:srcRect l="55904" t="41156" r="5898" b="5516"/>
          <a:stretch>
            <a:fillRect/>
          </a:stretch>
        </p:blipFill>
        <p:spPr bwMode="auto">
          <a:xfrm>
            <a:off x="7143750" y="4286250"/>
            <a:ext cx="1428750" cy="1900238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4" name="одинокий пастух.mp3">
            <a:hlinkClick r:id="" action="ppaction://media"/>
          </p:cNvPr>
          <p:cNvPicPr>
            <a:picLocks noGrp="1" noRot="1" noChangeAspect="1"/>
          </p:cNvPicPr>
          <p:nvPr>
            <p:ph sz="half" idx="1"/>
            <a:audioFile r:link="rId1"/>
          </p:nvPr>
        </p:nvPicPr>
        <p:blipFill>
          <a:blip r:embed="rId6"/>
          <a:srcRect/>
          <a:stretch>
            <a:fillRect/>
          </a:stretch>
        </p:blipFill>
        <p:spPr>
          <a:xfrm>
            <a:off x="323850" y="6308725"/>
            <a:ext cx="304800" cy="304800"/>
          </a:xfr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626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Рисунок 1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21088" y="1908175"/>
            <a:ext cx="2047875" cy="2382838"/>
          </a:xfrm>
          <a:prstGeom prst="rect">
            <a:avLst/>
          </a:prstGeom>
          <a:noFill/>
        </p:spPr>
      </p:pic>
      <p:pic>
        <p:nvPicPr>
          <p:cNvPr id="39939" name="Рисунок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901590">
            <a:off x="7072313" y="357188"/>
            <a:ext cx="1687512" cy="246221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4429125"/>
            <a:ext cx="2071688" cy="2165350"/>
          </a:xfrm>
          <a:prstGeom prst="rect">
            <a:avLst/>
          </a:prstGeom>
          <a:noFill/>
          <a:ln w="38100" cap="sq">
            <a:solidFill>
              <a:srgbClr val="558ED5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9"/>
              </a:srgbClr>
            </a:outerShdw>
          </a:effectLst>
        </p:spPr>
      </p:pic>
      <p:pic>
        <p:nvPicPr>
          <p:cNvPr id="6" name="Рисунок 5" descr="http://i033.radikal.ru/1001/48/fb93746d99ddt.jpg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3" y="304800"/>
            <a:ext cx="2266950" cy="3187700"/>
          </a:xfrm>
          <a:prstGeom prst="rect">
            <a:avLst/>
          </a:prstGeom>
          <a:noFill/>
        </p:spPr>
      </p:pic>
      <p:pic>
        <p:nvPicPr>
          <p:cNvPr id="7" name="Рисунок 6" descr="http://im0-tub.yandex.net/i?id=125452764-00">
            <a:hlinkClick r:id="rId7"/>
          </p:cNvPr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14563" y="214313"/>
            <a:ext cx="2000250" cy="1433512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50" y="4857750"/>
            <a:ext cx="1357313" cy="1735138"/>
          </a:xfrm>
          <a:prstGeom prst="rect">
            <a:avLst/>
          </a:prstGeom>
          <a:noFill/>
          <a:ln w="9525">
            <a:solidFill>
              <a:srgbClr val="558ED5"/>
            </a:solidFill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929188" y="5643563"/>
            <a:ext cx="1806575" cy="1057275"/>
          </a:xfrm>
          <a:prstGeom prst="rect">
            <a:avLst/>
          </a:prstGeom>
          <a:noFill/>
          <a:ln w="9525">
            <a:solidFill>
              <a:srgbClr val="558ED5"/>
            </a:solidFill>
            <a:miter lim="800000"/>
            <a:headEnd/>
            <a:tailEnd/>
          </a:ln>
        </p:spPr>
      </p:pic>
      <p:pic>
        <p:nvPicPr>
          <p:cNvPr id="39945" name="Рисунок 9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714500" y="4572000"/>
            <a:ext cx="1500188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325" y="2316163"/>
            <a:ext cx="2159000" cy="2663825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929313" y="3071813"/>
            <a:ext cx="1643062" cy="1930400"/>
          </a:xfrm>
          <a:prstGeom prst="rect">
            <a:avLst/>
          </a:prstGeom>
          <a:noFill/>
          <a:ln w="28575">
            <a:solidFill>
              <a:srgbClr val="984807"/>
            </a:solidFill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29000" y="4572000"/>
            <a:ext cx="1428750" cy="1735138"/>
          </a:xfrm>
          <a:prstGeom prst="rect">
            <a:avLst/>
          </a:prstGeom>
          <a:noFill/>
          <a:ln w="38100" cap="sq">
            <a:solidFill>
              <a:srgbClr val="984807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9"/>
              </a:srgbClr>
            </a:outerShdw>
          </a:effectLst>
        </p:spPr>
      </p:pic>
      <p:pic>
        <p:nvPicPr>
          <p:cNvPr id="39949" name="Рисунок 1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357813" y="142875"/>
            <a:ext cx="1500187" cy="200025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9950" name="Рисунок 14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929563" y="2928938"/>
            <a:ext cx="971550" cy="14478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9951" name="Рисунок 15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786188" y="214313"/>
            <a:ext cx="1277937" cy="170497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9952" name="Рисунок 16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00250" y="1928813"/>
            <a:ext cx="1524000" cy="253365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Рисунок 3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660066"/>
                </a:solidFill>
                <a:latin typeface="Comic Sans MS" pitchFamily="66" charset="0"/>
              </a:rPr>
              <a:t>ОСНОВНЫЕ ПЕТЛИ</a:t>
            </a:r>
          </a:p>
        </p:txBody>
      </p:sp>
      <p:pic>
        <p:nvPicPr>
          <p:cNvPr id="6" name="Содержимое 5" descr="encl_vyaz_12_13"/>
          <p:cNvPicPr>
            <a:picLocks noGrp="1"/>
          </p:cNvPicPr>
          <p:nvPr>
            <p:ph idx="1"/>
          </p:nvPr>
        </p:nvPicPr>
        <p:blipFill>
          <a:blip r:embed="rId3">
            <a:clrChange>
              <a:clrFrom>
                <a:srgbClr val="FBB78A"/>
              </a:clrFrom>
              <a:clrTo>
                <a:srgbClr val="FBB78A">
                  <a:alpha val="0"/>
                </a:srgbClr>
              </a:clrTo>
            </a:clrChange>
          </a:blip>
          <a:srcRect t="19241"/>
          <a:stretch>
            <a:fillRect/>
          </a:stretch>
        </p:blipFill>
        <p:spPr>
          <a:xfrm>
            <a:off x="714375" y="1928813"/>
            <a:ext cx="7500938" cy="4071937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Рисунок 4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ПЛАТОЧНАЯ ВЯЗЬ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975"/>
            <a:ext cx="8229600" cy="5661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smtClean="0">
                <a:solidFill>
                  <a:srgbClr val="660066"/>
                </a:solidFill>
              </a:rPr>
              <a:t>1 способ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2800" smtClean="0">
                <a:solidFill>
                  <a:srgbClr val="420042"/>
                </a:solidFill>
              </a:rPr>
              <a:t>Все петли вяжутся лицевыми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smtClean="0">
                <a:solidFill>
                  <a:srgbClr val="660066"/>
                </a:solidFill>
              </a:rPr>
              <a:t>2 способ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2800" smtClean="0"/>
              <a:t>Все петли вяжутся изнаночными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ru-RU" sz="2800" smtClean="0"/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2800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СВОЙСТВА</a:t>
            </a:r>
            <a:r>
              <a:rPr lang="ru-RU" sz="2800" smtClean="0"/>
              <a:t>: среднеустойчивое переплетение, не закручивающееся, средний расход пряжи.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ru-RU" sz="2800" smtClean="0"/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2800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ПРИМЕНЕНИЕ</a:t>
            </a:r>
            <a:r>
              <a:rPr lang="ru-RU" sz="2800" smtClean="0"/>
              <a:t>: как отделочные элементы (низ изделия, край воротника, пояс, манжеты)</a:t>
            </a:r>
          </a:p>
        </p:txBody>
      </p:sp>
      <p:pic>
        <p:nvPicPr>
          <p:cNvPr id="41988" name="Picture 4" descr="002blu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1412875"/>
            <a:ext cx="2400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Рисунок 4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ЛИЦЕВЫЕ ПЕТЛИ</a:t>
            </a:r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557338"/>
            <a:ext cx="4038600" cy="4525962"/>
          </a:xfrm>
        </p:spPr>
        <p:txBody>
          <a:bodyPr/>
          <a:lstStyle/>
          <a:p>
            <a:pPr>
              <a:buFontTx/>
              <a:buNone/>
            </a:pPr>
            <a:endParaRPr lang="ru-RU" sz="2800" smtClean="0"/>
          </a:p>
        </p:txBody>
      </p:sp>
      <p:sp>
        <p:nvSpPr>
          <p:cNvPr id="43012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3013" name="Содержимое 5" descr="Вязание на спицах. Лицевая петля - классическая."/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857375" y="1643063"/>
            <a:ext cx="5286375" cy="4500562"/>
          </a:xfr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Рисунок 3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3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Лицевая петля классическая</a:t>
            </a:r>
          </a:p>
        </p:txBody>
      </p:sp>
      <p:pic>
        <p:nvPicPr>
          <p:cNvPr id="7" name="лицевая петля 2.avi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/>
          <a:srcRect/>
          <a:stretch>
            <a:fillRect/>
          </a:stretch>
        </p:blipFill>
        <p:spPr>
          <a:xfrm>
            <a:off x="900113" y="1196975"/>
            <a:ext cx="7488237" cy="5422900"/>
          </a:xfr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Рисунок 4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3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ЛИЦЕВЫЕ ПЕТЛИ</a:t>
            </a:r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557338"/>
            <a:ext cx="4038600" cy="4525962"/>
          </a:xfrm>
        </p:spPr>
        <p:txBody>
          <a:bodyPr/>
          <a:lstStyle/>
          <a:p>
            <a:pPr>
              <a:buFontTx/>
              <a:buNone/>
            </a:pPr>
            <a:endParaRPr lang="ru-RU" sz="2800" smtClean="0"/>
          </a:p>
        </p:txBody>
      </p:sp>
      <p:pic>
        <p:nvPicPr>
          <p:cNvPr id="45060" name="Содержимое 5" descr="Вязание на спицах. Лицевая петля - классическая."/>
          <p:cNvPicPr>
            <a:picLocks noGrp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857375" y="1643063"/>
            <a:ext cx="5286375" cy="4500562"/>
          </a:xfrm>
        </p:spPr>
      </p:pic>
      <p:pic>
        <p:nvPicPr>
          <p:cNvPr id="8" name="Инструменталка  для фона.mp3">
            <a:hlinkClick r:id="" action="ppaction://media"/>
          </p:cNvPr>
          <p:cNvPicPr>
            <a:picLocks noGrp="1" noRot="1" noChangeAspect="1"/>
          </p:cNvPicPr>
          <p:nvPr>
            <p:ph sz="half" idx="2"/>
            <a:audioFile r:link="rId1"/>
          </p:nvPr>
        </p:nvPicPr>
        <p:blipFill>
          <a:blip r:embed="rId5"/>
          <a:srcRect/>
          <a:stretch>
            <a:fillRect/>
          </a:stretch>
        </p:blipFill>
        <p:spPr>
          <a:xfrm>
            <a:off x="468313" y="6237288"/>
            <a:ext cx="304800" cy="304800"/>
          </a:xfr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706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048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Рисунок 4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ИЗНАНОЧНЫЕ ПЕТЛИ</a:t>
            </a:r>
          </a:p>
        </p:txBody>
      </p:sp>
      <p:sp>
        <p:nvSpPr>
          <p:cNvPr id="4608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sz="2800" smtClean="0"/>
          </a:p>
          <a:p>
            <a:endParaRPr lang="ru-RU" sz="2800" smtClean="0"/>
          </a:p>
        </p:txBody>
      </p:sp>
      <p:sp>
        <p:nvSpPr>
          <p:cNvPr id="46084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6085" name="Рисунок 7" descr="Вязание на спицах. Изнаночная петля - бабушкина петля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571625"/>
            <a:ext cx="4572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Рисунок 3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3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00063" y="5715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Изнаночная петля</a:t>
            </a:r>
            <a:br>
              <a:rPr lang="ru-RU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</p:txBody>
      </p:sp>
      <p:pic>
        <p:nvPicPr>
          <p:cNvPr id="7" name="изнаночная петля 3.avi">
            <a:hlinkClick r:id="" action="ppaction://media"/>
          </p:cNvPr>
          <p:cNvPicPr>
            <a:picLocks noGrp="1" noRot="1" noChangeAspect="1"/>
          </p:cNvPicPr>
          <p:nvPr>
            <p:ph sz="quarter" idx="2"/>
            <a:videoFile r:link="rId1"/>
          </p:nvPr>
        </p:nvPicPr>
        <p:blipFill>
          <a:blip r:embed="rId4"/>
          <a:srcRect/>
          <a:stretch>
            <a:fillRect/>
          </a:stretch>
        </p:blipFill>
        <p:spPr>
          <a:xfrm>
            <a:off x="684213" y="765175"/>
            <a:ext cx="7920037" cy="5735638"/>
          </a:xfr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Рисунок 4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ИЗНАНОЧНЫЕ ПЕТЛИ</a:t>
            </a:r>
          </a:p>
        </p:txBody>
      </p:sp>
      <p:sp>
        <p:nvSpPr>
          <p:cNvPr id="4813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sz="2800" smtClean="0"/>
          </a:p>
          <a:p>
            <a:endParaRPr lang="ru-RU" sz="2800" smtClean="0"/>
          </a:p>
        </p:txBody>
      </p:sp>
      <p:sp>
        <p:nvSpPr>
          <p:cNvPr id="48132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8133" name="Рисунок 7" descr="Вязание на спицах. Изнаночная петля - бабушкина петля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571625"/>
            <a:ext cx="4572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Рисунок 3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28688"/>
            <a:ext cx="8115300" cy="51974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420042"/>
                </a:solidFill>
                <a:latin typeface="Times New Roman" pitchFamily="18" charset="0"/>
                <a:cs typeface="Times New Roman" pitchFamily="18" charset="0"/>
              </a:rPr>
              <a:t>Первая петля ряда всегда снимается на правую спицу не провязанной.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420042"/>
                </a:solidFill>
                <a:latin typeface="Times New Roman" pitchFamily="18" charset="0"/>
                <a:cs typeface="Times New Roman" pitchFamily="18" charset="0"/>
              </a:rPr>
              <a:t>Лицевая  петля провязывается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420042"/>
                </a:solidFill>
                <a:latin typeface="Times New Roman" pitchFamily="18" charset="0"/>
                <a:cs typeface="Times New Roman" pitchFamily="18" charset="0"/>
              </a:rPr>
              <a:t>   за заднюю стенку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420042"/>
                </a:solidFill>
                <a:latin typeface="Times New Roman" pitchFamily="18" charset="0"/>
                <a:cs typeface="Times New Roman" pitchFamily="18" charset="0"/>
              </a:rPr>
              <a:t>Последняя</a:t>
            </a:r>
            <a:r>
              <a:rPr lang="ru-RU" b="1" dirty="0" smtClean="0">
                <a:solidFill>
                  <a:srgbClr val="4200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420042"/>
                </a:solidFill>
                <a:latin typeface="Times New Roman" pitchFamily="18" charset="0"/>
                <a:cs typeface="Times New Roman" pitchFamily="18" charset="0"/>
              </a:rPr>
              <a:t>петля ряда провязывается изнаночной.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rgbClr val="420042"/>
              </a:solidFill>
              <a:latin typeface="Comic Sans MS" pitchFamily="66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rgbClr val="420042"/>
              </a:solidFill>
              <a:latin typeface="Comic Sans MS" pitchFamily="66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>
              <a:solidFill>
                <a:srgbClr val="420042"/>
              </a:solidFill>
              <a:latin typeface="Comic Sans MS" pitchFamily="66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49155" name="Picture 4" descr="вязание, вязание крючком, вязание на спицах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30000"/>
          </a:blip>
          <a:srcRect/>
          <a:stretch>
            <a:fillRect/>
          </a:stretch>
        </p:blipFill>
        <p:spPr bwMode="auto">
          <a:xfrm>
            <a:off x="4000500" y="5214938"/>
            <a:ext cx="7905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Рисунок 6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3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/>
              <a:t>Виды петель</a:t>
            </a:r>
            <a:br>
              <a:rPr lang="ru-RU" b="1" smtClean="0"/>
            </a:br>
            <a:endParaRPr lang="ru-RU" smtClean="0"/>
          </a:p>
        </p:txBody>
      </p:sp>
      <p:pic>
        <p:nvPicPr>
          <p:cNvPr id="50179" name="Содержимое 5" descr="Вязание на спицах. Лицевая петля - классическая."/>
          <p:cNvPicPr>
            <a:picLocks noGrp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857250" y="2214563"/>
            <a:ext cx="2286000" cy="2214562"/>
          </a:xfrm>
        </p:spPr>
      </p:pic>
      <p:pic>
        <p:nvPicPr>
          <p:cNvPr id="50180" name="Содержимое 7" descr="Вязание на спицах. Изнаночная петля - классическая."/>
          <p:cNvPicPr>
            <a:picLocks noGrp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5286375" y="2143125"/>
            <a:ext cx="2443163" cy="2378075"/>
          </a:xfrm>
        </p:spPr>
      </p:pic>
      <p:sp>
        <p:nvSpPr>
          <p:cNvPr id="50181" name="TextBox 6"/>
          <p:cNvSpPr txBox="1">
            <a:spLocks noChangeArrowheads="1"/>
          </p:cNvSpPr>
          <p:nvPr/>
        </p:nvSpPr>
        <p:spPr bwMode="auto">
          <a:xfrm>
            <a:off x="928688" y="4857750"/>
            <a:ext cx="2286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Лицевая петля классическая</a:t>
            </a:r>
          </a:p>
        </p:txBody>
      </p:sp>
      <p:sp>
        <p:nvSpPr>
          <p:cNvPr id="50182" name="TextBox 8"/>
          <p:cNvSpPr txBox="1">
            <a:spLocks noChangeArrowheads="1"/>
          </p:cNvSpPr>
          <p:nvPr/>
        </p:nvSpPr>
        <p:spPr bwMode="auto">
          <a:xfrm>
            <a:off x="5357813" y="4929188"/>
            <a:ext cx="2357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Изнаночная петля</a:t>
            </a:r>
          </a:p>
        </p:txBody>
      </p:sp>
      <p:pic>
        <p:nvPicPr>
          <p:cNvPr id="8" name="Инструменталка  для фон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323850" y="61658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Рисунок 6" descr="F:\все картинки для оформления\радуга\5072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/>
            </a:r>
            <a:br>
              <a:rPr lang="ru-RU" sz="48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ru-RU" sz="48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Закрепление</a:t>
            </a:r>
            <a:r>
              <a:rPr lang="ru-RU" sz="4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:</a:t>
            </a:r>
            <a:r>
              <a:rPr lang="ru-RU" sz="4800" dirty="0" smtClean="0">
                <a:latin typeface="Comic Sans MS" pitchFamily="66" charset="0"/>
              </a:rPr>
              <a:t/>
            </a:r>
            <a:br>
              <a:rPr lang="ru-RU" sz="4800" dirty="0" smtClean="0">
                <a:latin typeface="Comic Sans MS" pitchFamily="66" charset="0"/>
              </a:rPr>
            </a:br>
            <a:endParaRPr lang="ru-RU" sz="4800" dirty="0" smtClean="0">
              <a:latin typeface="Comic Sans MS" pitchFamily="66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28775"/>
            <a:ext cx="8686800" cy="4525963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 smtClean="0">
                <a:solidFill>
                  <a:srgbClr val="4200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sz="3600" b="1" dirty="0" smtClean="0">
                <a:solidFill>
                  <a:srgbClr val="4200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Какие материалы и инструменты необходимы для ручного вязания?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3600" b="1" dirty="0" smtClean="0">
              <a:solidFill>
                <a:srgbClr val="42004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solidFill>
                  <a:srgbClr val="4200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Назовите основное правило подбора спиц.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3600" b="1" dirty="0" smtClean="0">
              <a:solidFill>
                <a:srgbClr val="42004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solidFill>
                  <a:srgbClr val="4200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Расскажите о правилах безопасной работы при вязании.</a:t>
            </a:r>
          </a:p>
        </p:txBody>
      </p:sp>
      <p:sp>
        <p:nvSpPr>
          <p:cNvPr id="5120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23850" y="1773238"/>
            <a:ext cx="360363" cy="360362"/>
          </a:xfrm>
          <a:prstGeom prst="actionButtonBlank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5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3429000"/>
            <a:ext cx="360363" cy="360363"/>
          </a:xfrm>
          <a:prstGeom prst="actionButtonBlank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6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5157788"/>
            <a:ext cx="360363" cy="360362"/>
          </a:xfrm>
          <a:prstGeom prst="actionButtonBlank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</TotalTime>
  <Words>431</Words>
  <Application>Microsoft Office PowerPoint</Application>
  <PresentationFormat>Экран (4:3)</PresentationFormat>
  <Paragraphs>89</Paragraphs>
  <Slides>33</Slides>
  <Notes>0</Notes>
  <HiddenSlides>0</HiddenSlides>
  <MMClips>13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Calibri</vt:lpstr>
      <vt:lpstr>Comic Sans MS</vt:lpstr>
      <vt:lpstr>Times New Roman</vt:lpstr>
      <vt:lpstr>Wingdings</vt:lpstr>
      <vt:lpstr>Тема Office</vt:lpstr>
      <vt:lpstr>Вязание на спицах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Правила безопасной работы при вязании на спицах </vt:lpstr>
      <vt:lpstr>ПРАВИЛО 1</vt:lpstr>
      <vt:lpstr>ПРАВИЛО 2</vt:lpstr>
      <vt:lpstr>ПРАВИЛО 3</vt:lpstr>
      <vt:lpstr>Презентация PowerPoint</vt:lpstr>
      <vt:lpstr>Презентация PowerPoint</vt:lpstr>
      <vt:lpstr>ПОЛОЖЕНИЕ РУК ПРИ ВЯЗАНИИ</vt:lpstr>
      <vt:lpstr>НАБОР ПЕТЕЛЬ</vt:lpstr>
      <vt:lpstr>Набор петель  </vt:lpstr>
      <vt:lpstr>Презентация PowerPoint</vt:lpstr>
      <vt:lpstr>Презентация PowerPoint</vt:lpstr>
      <vt:lpstr>ОСНОВНЫЕ ПЕТЛИ</vt:lpstr>
      <vt:lpstr>ПЛАТОЧНАЯ ВЯЗЬ</vt:lpstr>
      <vt:lpstr>ЛИЦЕВЫЕ ПЕТЛИ</vt:lpstr>
      <vt:lpstr>Лицевая петля классическая</vt:lpstr>
      <vt:lpstr>ЛИЦЕВЫЕ ПЕТЛИ</vt:lpstr>
      <vt:lpstr>ИЗНАНОЧНЫЕ ПЕТЛИ</vt:lpstr>
      <vt:lpstr>Изнаночная петля  </vt:lpstr>
      <vt:lpstr>ИЗНАНОЧНЫЕ ПЕТЛИ</vt:lpstr>
      <vt:lpstr>Презентация PowerPoint</vt:lpstr>
      <vt:lpstr>Виды петель </vt:lpstr>
      <vt:lpstr> Закрепление: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Home</cp:lastModifiedBy>
  <cp:revision>114</cp:revision>
  <dcterms:created xsi:type="dcterms:W3CDTF">2010-11-08T17:36:49Z</dcterms:created>
  <dcterms:modified xsi:type="dcterms:W3CDTF">2021-03-06T11:16:35Z</dcterms:modified>
</cp:coreProperties>
</file>